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5" d="100"/>
          <a:sy n="95" d="100"/>
        </p:scale>
        <p:origin x="145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6/20/2025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6/20/2025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&lt;Beatriz Calzadilla&gt;</a:t>
            </a:r>
          </a:p>
          <a:p>
            <a:r>
              <a:rPr lang="en-US" dirty="0">
                <a:solidFill>
                  <a:schemeClr val="bg2"/>
                </a:solidFill>
                <a:latin typeface="Abadi" panose="020B0604020104020204" pitchFamily="34" charset="0"/>
                <a:ea typeface="SF Pro" pitchFamily="2" charset="0"/>
                <a:cs typeface="SF Pro" pitchFamily="2" charset="0"/>
              </a:rPr>
              <a:t>&lt;June 19th&gt;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1069435" y="4232418"/>
            <a:ext cx="9290416" cy="1039909"/>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Summary of all results</a:t>
            </a:r>
          </a:p>
          <a:p>
            <a:pPr marL="0" indent="0">
              <a:lnSpc>
                <a:spcPct val="100000"/>
              </a:lnSpc>
              <a:spcBef>
                <a:spcPts val="1400"/>
              </a:spcBef>
              <a:buNone/>
            </a:pPr>
            <a:r>
              <a:rPr lang="en-US" sz="1800" dirty="0">
                <a:solidFill>
                  <a:schemeClr val="tx1"/>
                </a:solidFill>
                <a:latin typeface="+mn-lt"/>
              </a:rPr>
              <a:t>Among all evaluated models, Logistic Regression, Support Vector Machines (SVM), and K-Nearest Neighbors (KNN) achieved the highest predictive accuracy.</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TextBox 1">
            <a:extLst>
              <a:ext uri="{FF2B5EF4-FFF2-40B4-BE49-F238E27FC236}">
                <a16:creationId xmlns:a16="http://schemas.microsoft.com/office/drawing/2014/main" id="{EEA8848F-6559-B34F-5F8D-CBEB9AF2D767}"/>
              </a:ext>
            </a:extLst>
          </p:cNvPr>
          <p:cNvSpPr txBox="1"/>
          <p:nvPr/>
        </p:nvSpPr>
        <p:spPr>
          <a:xfrm>
            <a:off x="894303" y="1788607"/>
            <a:ext cx="6430945" cy="2031325"/>
          </a:xfrm>
          <a:prstGeom prst="rect">
            <a:avLst/>
          </a:prstGeom>
          <a:noFill/>
        </p:spPr>
        <p:txBody>
          <a:bodyPr wrap="square" rtlCol="0">
            <a:spAutoFit/>
          </a:bodyPr>
          <a:lstStyle/>
          <a:p>
            <a:r>
              <a:rPr lang="en-US" dirty="0">
                <a:solidFill>
                  <a:schemeClr val="accent3">
                    <a:lumMod val="25000"/>
                  </a:schemeClr>
                </a:solidFill>
                <a:latin typeface="Abadi" panose="020B0604020104020204" pitchFamily="34" charset="0"/>
              </a:rPr>
              <a:t>Summary of methodologies</a:t>
            </a:r>
          </a:p>
          <a:p>
            <a:pPr marL="285750" indent="-285750">
              <a:buFont typeface="Arial" panose="020B0604020202020204" pitchFamily="34" charset="0"/>
              <a:buChar char="•"/>
            </a:pPr>
            <a:r>
              <a:rPr lang="en-US" dirty="0"/>
              <a:t>Data collected via API and web scraping</a:t>
            </a:r>
          </a:p>
          <a:p>
            <a:pPr marL="285750" indent="-285750">
              <a:buFont typeface="Arial" panose="020B0604020202020204" pitchFamily="34" charset="0"/>
              <a:buChar char="•"/>
            </a:pPr>
            <a:r>
              <a:rPr lang="en-US" dirty="0"/>
              <a:t>Exploratory Data Analysis (EDA) using Pandas and SQLite</a:t>
            </a:r>
          </a:p>
          <a:p>
            <a:pPr marL="285750" indent="-285750">
              <a:buFont typeface="Arial" panose="020B0604020202020204" pitchFamily="34" charset="0"/>
              <a:buChar char="•"/>
            </a:pPr>
            <a:r>
              <a:rPr lang="en-US" dirty="0"/>
              <a:t>Geographic visualization with Folium</a:t>
            </a:r>
          </a:p>
          <a:p>
            <a:pPr marL="285750" indent="-285750">
              <a:buFont typeface="Arial" panose="020B0604020202020204" pitchFamily="34" charset="0"/>
              <a:buChar char="•"/>
            </a:pPr>
            <a:r>
              <a:rPr lang="en-US" dirty="0"/>
              <a:t>Visualization of key information in an interactive dashboard</a:t>
            </a:r>
          </a:p>
          <a:p>
            <a:pPr marL="285750" indent="-285750">
              <a:buFont typeface="Arial" panose="020B0604020202020204" pitchFamily="34" charset="0"/>
              <a:buChar char="•"/>
            </a:pPr>
            <a:r>
              <a:rPr lang="en-US" dirty="0"/>
              <a:t>Predictions using machine learning models.</a:t>
            </a:r>
            <a:endParaRPr lang="en-US" dirty="0">
              <a:solidFill>
                <a:schemeClr val="accent3">
                  <a:lumMod val="25000"/>
                </a:schemeClr>
              </a:solidFill>
              <a:latin typeface="Abadi" panose="020B0604020104020204" pitchFamily="34" charset="0"/>
            </a:endParaRPr>
          </a:p>
          <a:p>
            <a:endParaRPr lang="en-US" dirty="0"/>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10530114"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a:t>
            </a:r>
          </a:p>
          <a:p>
            <a:pPr marL="0" indent="0">
              <a:spcBef>
                <a:spcPts val="1400"/>
              </a:spcBef>
              <a:buNone/>
            </a:pP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2200"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2200" dirty="0">
                <a:solidFill>
                  <a:schemeClr val="accent3">
                    <a:lumMod val="25000"/>
                  </a:schemeClr>
                </a:solidFill>
                <a:latin typeface="Abadi" panose="020B0604020104020204" pitchFamily="34" charset="0"/>
              </a:rPr>
              <a:t>This project aims to predict the success of a rocket landing based on key variables such as payload mass, booster model, and achieved orbit.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29599"/>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Api</a:t>
            </a:r>
          </a:p>
          <a:p>
            <a:pPr lvl="1">
              <a:lnSpc>
                <a:spcPct val="120000"/>
              </a:lnSpc>
              <a:spcBef>
                <a:spcPts val="1400"/>
              </a:spcBef>
            </a:pPr>
            <a:r>
              <a:rPr lang="en-US" sz="7600" dirty="0">
                <a:solidFill>
                  <a:schemeClr val="bg2">
                    <a:lumMod val="50000"/>
                  </a:schemeClr>
                </a:solidFill>
                <a:latin typeface="Abadi"/>
              </a:rPr>
              <a:t>Web scrapping</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A new column ‘Class’ was added, </a:t>
            </a:r>
            <a:r>
              <a:rPr lang="en-US" sz="7600">
                <a:solidFill>
                  <a:schemeClr val="bg2">
                    <a:lumMod val="50000"/>
                  </a:schemeClr>
                </a:solidFill>
                <a:latin typeface="Abadi"/>
              </a:rPr>
              <a:t>to work as labels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972</TotalTime>
  <Words>1504</Words>
  <Application>Microsoft Office PowerPoint</Application>
  <PresentationFormat>Widescreen</PresentationFormat>
  <Paragraphs>244</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Beatriz Calzadilla</cp:lastModifiedBy>
  <cp:revision>201</cp:revision>
  <dcterms:created xsi:type="dcterms:W3CDTF">2021-04-29T18:58:34Z</dcterms:created>
  <dcterms:modified xsi:type="dcterms:W3CDTF">2025-06-20T13:28:10Z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